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80" r:id="rId6"/>
    <p:sldId id="392" r:id="rId7"/>
    <p:sldId id="386" r:id="rId8"/>
    <p:sldId id="393" r:id="rId9"/>
    <p:sldId id="391" r:id="rId10"/>
    <p:sldId id="394" r:id="rId11"/>
    <p:sldId id="395" r:id="rId12"/>
    <p:sldId id="264" r:id="rId13"/>
    <p:sldId id="262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92AA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0" autoAdjust="0"/>
    <p:restoredTop sz="94698" autoAdjust="0"/>
  </p:normalViewPr>
  <p:slideViewPr>
    <p:cSldViewPr>
      <p:cViewPr>
        <p:scale>
          <a:sx n="80" d="100"/>
          <a:sy n="80" d="100"/>
        </p:scale>
        <p:origin x="-38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3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76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20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68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45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17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43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63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97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68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5CF6D-2989-45D9-AEEC-5C43F1848897}" type="datetimeFigureOut">
              <a:rPr lang="cs-CZ" smtClean="0"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8226-B01B-40C6-84D6-4D75FF528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3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Atelier_de_Nicolas_de_Largilli%C3%A8re,_portrait_de_Voltaire,_d%C3%A9tail_(mus%C3%A9e_Carnavalet)_-002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868" y="5908024"/>
            <a:ext cx="2050644" cy="709036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69828" y="6453337"/>
            <a:ext cx="2304256" cy="504055"/>
          </a:xfrm>
        </p:spPr>
        <p:txBody>
          <a:bodyPr>
            <a:noAutofit/>
          </a:bodyPr>
          <a:lstStyle/>
          <a:p>
            <a:pPr algn="r"/>
            <a:r>
              <a:rPr lang="cs-CZ" sz="2000" dirty="0" smtClean="0"/>
              <a:t>www.zlinskedumy.cz 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0112" y="-188267"/>
            <a:ext cx="7731000" cy="18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0" y="6113004"/>
            <a:ext cx="1547664" cy="712871"/>
          </a:xfrm>
          <a:prstGeom prst="rect">
            <a:avLst/>
          </a:prstGeom>
        </p:spPr>
      </p:pic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60389"/>
              </p:ext>
            </p:extLst>
          </p:nvPr>
        </p:nvGraphicFramePr>
        <p:xfrm>
          <a:off x="179512" y="2417007"/>
          <a:ext cx="8784976" cy="3532273"/>
        </p:xfrm>
        <a:graphic>
          <a:graphicData uri="http://schemas.openxmlformats.org/drawingml/2006/table">
            <a:tbl>
              <a:tblPr firstRow="1" firstCol="1" bandRow="1"/>
              <a:tblGrid>
                <a:gridCol w="2203285"/>
                <a:gridCol w="6581691"/>
              </a:tblGrid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Název školy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Střední odborná škola a Gymnázium Staré Město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CZ.1.07/1.5.00/34.1007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4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Autor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Mgr. Soňa Patočková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2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Název šablony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III/2 – Inovace a zkvalitnění výuky prostřednictvím ICT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4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Název DUMu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Počítačová grafika (XVIII. </a:t>
                      </a: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část)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2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Střední škola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4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Informační a komunikační technologie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2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Vzdělávací obor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79-41-K/41  </a:t>
                      </a:r>
                      <a:r>
                        <a:rPr lang="cs-CZ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Gymnázium ,</a:t>
                      </a:r>
                      <a:endParaRPr lang="cs-CZ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4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Tematický okruh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Úvod</a:t>
                      </a:r>
                      <a:r>
                        <a:rPr lang="cs-CZ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do počítačové grafiky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2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Výukový materiál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4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Cílová skupina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Žák</a:t>
                      </a:r>
                      <a:r>
                        <a:rPr lang="cs-CZ" sz="11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100" b="0" baseline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cs-CZ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ročník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20000"/>
                      </a:srgbClr>
                    </a:solidFill>
                  </a:tcPr>
                </a:tc>
              </a:tr>
              <a:tr h="4535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Anotace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Výukový materiál je určen k frontální</a:t>
                      </a:r>
                      <a:r>
                        <a:rPr lang="cs-CZ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prezentaci učitelem, případně jako materiál pro samostudium. Výukový materiál je nutno doplnit výkladem. Žák se bude orientovat v problematice základů </a:t>
                      </a:r>
                      <a:r>
                        <a:rPr lang="cs-CZ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počítačové grafiky.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4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Vybavení, pomůcky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2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Klíčová slova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Rastr, vektor, barevná hloubka, zobrazovací soustava, rastrové formáty, vektorové formáty, skener, tiskárna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40000"/>
                      </a:srgbClr>
                    </a:solidFill>
                  </a:tcPr>
                </a:tc>
              </a:tr>
              <a:tr h="219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Datum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5. 9. 2013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5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10" name="Přímá spojnice 9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161256" y="1726013"/>
            <a:ext cx="8784976" cy="5508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 cap="all" spc="-8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Počítačová grafika (XVIII. </a:t>
            </a:r>
            <a:r>
              <a:rPr lang="cs-CZ" dirty="0" smtClean="0"/>
              <a:t>Část)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72" y="162388"/>
            <a:ext cx="1457908" cy="671528"/>
          </a:xfrm>
          <a:prstGeom prst="rect">
            <a:avLst/>
          </a:prstGeom>
        </p:spPr>
      </p:pic>
      <p:cxnSp>
        <p:nvCxnSpPr>
          <p:cNvPr id="13" name="Přímá spojnice 12"/>
          <p:cNvCxnSpPr/>
          <p:nvPr/>
        </p:nvCxnSpPr>
        <p:spPr>
          <a:xfrm flipV="1">
            <a:off x="0" y="498152"/>
            <a:ext cx="7308304" cy="3725"/>
          </a:xfrm>
          <a:prstGeom prst="line">
            <a:avLst/>
          </a:prstGeom>
          <a:ln w="15875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07504" y="501877"/>
            <a:ext cx="8784976" cy="5508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 cap="all" spc="-8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/>
              <a:t>Zdroje a prameny </a:t>
            </a:r>
            <a:endParaRPr lang="en-US" sz="2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cs-CZ" sz="1400" i="1" dirty="0"/>
              <a:t>Počítačová grafika: [Seminář, Praha, 26.-28. dubna 1977] : Sborník referátů</a:t>
            </a:r>
            <a:r>
              <a:rPr lang="cs-CZ" sz="1400" dirty="0"/>
              <a:t>. Praha: [nákl. </a:t>
            </a:r>
            <a:r>
              <a:rPr lang="cs-CZ" sz="1400" dirty="0" err="1"/>
              <a:t>vl</a:t>
            </a:r>
            <a:r>
              <a:rPr lang="cs-CZ" sz="1400" dirty="0"/>
              <a:t>.], 1977, 229, [1] s. Aplikovaná kybernetika</a:t>
            </a:r>
            <a:r>
              <a:rPr lang="cs-CZ" sz="1400" dirty="0" smtClean="0"/>
              <a:t>.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cs-CZ" sz="1400" dirty="0"/>
              <a:t>KRŠEK, Přemysl. </a:t>
            </a:r>
            <a:r>
              <a:rPr lang="cs-CZ" sz="1400" i="1" dirty="0"/>
              <a:t>Základy počítačové grafiky: IZG</a:t>
            </a:r>
            <a:r>
              <a:rPr lang="cs-CZ" sz="1400" dirty="0"/>
              <a:t>. 1. vyd. Brno: Fakulta informačních technologií, 2008, 89 s. Aplikovaná kybernetika. ISBN 80-214-0351-9. </a:t>
            </a:r>
            <a:endParaRPr lang="cs-CZ" sz="1400" dirty="0" smtClean="0"/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cs-CZ" sz="1400" dirty="0"/>
              <a:t>ŽÁRA, Jiří, Bedřich BENEŠ a Petr FELKEL. </a:t>
            </a:r>
            <a:r>
              <a:rPr lang="cs-CZ" sz="1400" i="1" dirty="0"/>
              <a:t>Moderní počítačová grafika</a:t>
            </a:r>
            <a:r>
              <a:rPr lang="cs-CZ" sz="1400" dirty="0"/>
              <a:t>. Vyd. 1. Praha: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1998, </a:t>
            </a:r>
            <a:r>
              <a:rPr lang="cs-CZ" sz="1400" dirty="0" err="1"/>
              <a:t>xvi</a:t>
            </a:r>
            <a:r>
              <a:rPr lang="cs-CZ" sz="1400" dirty="0"/>
              <a:t>, 448 s. ISBN 80-722-6049-9</a:t>
            </a:r>
            <a:r>
              <a:rPr lang="cs-CZ" sz="1400" dirty="0" smtClean="0"/>
              <a:t>.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cs-CZ" sz="1400" dirty="0"/>
              <a:t>BROOKSHEAR, J, David T SMITH a Dennis BRYLOW. </a:t>
            </a:r>
            <a:r>
              <a:rPr lang="cs-CZ" sz="1400" i="1" dirty="0"/>
              <a:t>Informatika</a:t>
            </a:r>
            <a:r>
              <a:rPr lang="cs-CZ" sz="1400" dirty="0"/>
              <a:t>. 1. vyd. Brno: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2013, 608 s. ISBN </a:t>
            </a:r>
            <a:r>
              <a:rPr lang="cs-CZ" sz="1400" dirty="0" smtClean="0"/>
              <a:t>978-80-251-3805-2.</a:t>
            </a:r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r>
              <a:rPr lang="cs-CZ" sz="1400" dirty="0" smtClean="0"/>
              <a:t>Vektorová </a:t>
            </a:r>
            <a:r>
              <a:rPr lang="cs-CZ" sz="1400" dirty="0"/>
              <a:t>grafika</a:t>
            </a:r>
            <a:r>
              <a:rPr lang="en-US" sz="1400" dirty="0"/>
              <a:t>l. In: </a:t>
            </a:r>
            <a:r>
              <a:rPr lang="en-US" sz="1400" i="1" dirty="0"/>
              <a:t>Wikipedia: the free encyclopedia</a:t>
            </a:r>
            <a:r>
              <a:rPr lang="en-US" sz="1400" dirty="0"/>
              <a:t> [online]. San Francisco (CA): Wikimedia Foundation, 2001- [cit. 2014-04-26]. </a:t>
            </a:r>
            <a:r>
              <a:rPr lang="en-US" sz="1400" dirty="0" err="1"/>
              <a:t>Dostupné</a:t>
            </a:r>
            <a:r>
              <a:rPr lang="en-US" sz="1400" dirty="0"/>
              <a:t> z:hhttp://cs.wikipedia.org/wiki/Vektorov%C3%A1_grafika#mediaviewer/Soubor:Bezierova_krivka.svg</a:t>
            </a:r>
            <a:endParaRPr lang="cs-CZ" sz="1400" dirty="0"/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endParaRPr lang="cs-CZ" sz="1400" dirty="0" smtClean="0"/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endParaRPr lang="cs-CZ" sz="1400" dirty="0"/>
          </a:p>
          <a:p>
            <a:pPr marL="342900" indent="-342900">
              <a:spcBef>
                <a:spcPct val="20000"/>
              </a:spcBef>
              <a:buFontTx/>
              <a:buAutoNum type="arabicParenR"/>
              <a:defRPr/>
            </a:pPr>
            <a:endParaRPr lang="cs-CZ" sz="1400" dirty="0" smtClean="0"/>
          </a:p>
          <a:p>
            <a:pPr marL="342900" lvl="0" indent="-342900">
              <a:spcBef>
                <a:spcPct val="20000"/>
              </a:spcBef>
              <a:buAutoNum type="arabicParenR"/>
              <a:defRPr/>
            </a:pPr>
            <a:endParaRPr lang="cs-CZ" sz="1400" dirty="0"/>
          </a:p>
          <a:p>
            <a:pPr marL="342900" lvl="0" indent="-342900">
              <a:spcBef>
                <a:spcPct val="20000"/>
              </a:spcBef>
              <a:buAutoNum type="arabicParenR"/>
              <a:defRPr/>
            </a:pPr>
            <a:endParaRPr lang="cs-CZ" sz="1400" dirty="0" smtClean="0">
              <a:hlinkClick r:id="rId3"/>
            </a:endParaRPr>
          </a:p>
          <a:p>
            <a:pPr marL="342900" lvl="0" indent="-342900">
              <a:spcBef>
                <a:spcPct val="20000"/>
              </a:spcBef>
              <a:buAutoNum type="arabicParenR"/>
              <a:defRPr/>
            </a:pPr>
            <a:endParaRPr lang="cs-CZ" sz="1400" dirty="0" smtClean="0"/>
          </a:p>
          <a:p>
            <a:pPr marL="342900" lvl="0" indent="-342900">
              <a:spcBef>
                <a:spcPct val="20000"/>
              </a:spcBef>
              <a:buAutoNum type="arabicParenR"/>
              <a:defRPr/>
            </a:pPr>
            <a:endParaRPr kumimoji="0" lang="cs-CZ" sz="1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lvl="0" indent="-342900">
              <a:spcBef>
                <a:spcPct val="20000"/>
              </a:spcBef>
              <a:buAutoNum type="arabicParenR"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684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72" y="162388"/>
            <a:ext cx="1457908" cy="671528"/>
          </a:xfrm>
          <a:prstGeom prst="rect">
            <a:avLst/>
          </a:prstGeom>
        </p:spPr>
      </p:pic>
      <p:cxnSp>
        <p:nvCxnSpPr>
          <p:cNvPr id="13" name="Přímá spojnice 12"/>
          <p:cNvCxnSpPr/>
          <p:nvPr/>
        </p:nvCxnSpPr>
        <p:spPr>
          <a:xfrm flipV="1">
            <a:off x="0" y="498152"/>
            <a:ext cx="7308304" cy="3725"/>
          </a:xfrm>
          <a:prstGeom prst="line">
            <a:avLst/>
          </a:prstGeom>
          <a:ln w="15875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59024" y="501877"/>
            <a:ext cx="8784976" cy="5508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 cap="all" spc="-8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/>
              <a:t>jazyk popisu scény v programu </a:t>
            </a:r>
            <a:r>
              <a:rPr lang="cs-CZ" sz="2800" dirty="0" err="1" smtClean="0"/>
              <a:t>pov-ray</a:t>
            </a:r>
            <a:endParaRPr lang="en-US" sz="2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84784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>
                <a:solidFill>
                  <a:srgbClr val="FF0000"/>
                </a:solidFill>
              </a:rPr>
              <a:t>Souřadnicový systém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3200" dirty="0" smtClean="0"/>
              <a:t>všechno ve scéně se popisuje vzhledem k pevnému systému souřadnic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3200" dirty="0" smtClean="0"/>
              <a:t>osa X směřuje doprava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3200" dirty="0" smtClean="0"/>
              <a:t>osa Y směřuje nahoru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3200" dirty="0" smtClean="0"/>
              <a:t>osa Z směřuje dovnitř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2416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72" y="162388"/>
            <a:ext cx="1457908" cy="671528"/>
          </a:xfrm>
          <a:prstGeom prst="rect">
            <a:avLst/>
          </a:prstGeom>
        </p:spPr>
      </p:pic>
      <p:cxnSp>
        <p:nvCxnSpPr>
          <p:cNvPr id="13" name="Přímá spojnice 12"/>
          <p:cNvCxnSpPr/>
          <p:nvPr/>
        </p:nvCxnSpPr>
        <p:spPr>
          <a:xfrm flipV="1">
            <a:off x="0" y="498152"/>
            <a:ext cx="7308304" cy="3725"/>
          </a:xfrm>
          <a:prstGeom prst="line">
            <a:avLst/>
          </a:prstGeom>
          <a:ln w="15875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59024" y="501877"/>
            <a:ext cx="8784976" cy="5508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 cap="all" spc="-8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/>
              <a:t>jazyk popisu scény v programu </a:t>
            </a:r>
            <a:r>
              <a:rPr lang="cs-CZ" sz="2800" dirty="0" err="1" smtClean="0"/>
              <a:t>pov-ray</a:t>
            </a:r>
            <a:endParaRPr lang="en-US" sz="2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84784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>
                <a:solidFill>
                  <a:srgbClr val="FF0000"/>
                </a:solidFill>
              </a:rPr>
              <a:t>Souřadnicový systém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3200" dirty="0" smtClean="0"/>
              <a:t>levotočivý systém – pravidlo levé ruky pro určení kladného směru rotace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3200" dirty="0" smtClean="0"/>
              <a:t>souřadnice bodů i vektorů v úhlových závorkách; např. &lt;1,2,3&gt;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3200" dirty="0" smtClean="0"/>
              <a:t>je-li místo bodu nebo vektoru zadáno pouze číslo, automaticky se bere bod nebo vektor, jehož všechny složky jsou rovny danému číslu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6898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72" y="162388"/>
            <a:ext cx="1457908" cy="671528"/>
          </a:xfrm>
          <a:prstGeom prst="rect">
            <a:avLst/>
          </a:prstGeom>
        </p:spPr>
      </p:pic>
      <p:cxnSp>
        <p:nvCxnSpPr>
          <p:cNvPr id="13" name="Přímá spojnice 12"/>
          <p:cNvCxnSpPr/>
          <p:nvPr/>
        </p:nvCxnSpPr>
        <p:spPr>
          <a:xfrm flipV="1">
            <a:off x="0" y="498152"/>
            <a:ext cx="7308304" cy="3725"/>
          </a:xfrm>
          <a:prstGeom prst="line">
            <a:avLst/>
          </a:prstGeom>
          <a:ln w="15875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84784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425493" y="5454516"/>
            <a:ext cx="8435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Souřadnicový systém</a:t>
            </a:r>
            <a:br>
              <a:rPr lang="cs-CZ" dirty="0" smtClean="0"/>
            </a:br>
            <a:r>
              <a:rPr lang="cs-CZ" sz="1200" dirty="0" smtClean="0"/>
              <a:t>POV-</a:t>
            </a:r>
            <a:r>
              <a:rPr lang="cs-CZ" sz="1200" dirty="0" err="1" smtClean="0"/>
              <a:t>Ray</a:t>
            </a:r>
            <a:r>
              <a:rPr lang="cs-CZ" sz="1200" dirty="0" smtClean="0"/>
              <a:t>. </a:t>
            </a:r>
            <a:r>
              <a:rPr lang="en-US" sz="1200" dirty="0" smtClean="0"/>
              <a:t>In</a:t>
            </a:r>
            <a:r>
              <a:rPr lang="en-US" sz="1200" dirty="0"/>
              <a:t>: </a:t>
            </a:r>
            <a:r>
              <a:rPr lang="en-US" sz="1200" i="1" dirty="0"/>
              <a:t>Wikipedia: the free encyclopedia</a:t>
            </a:r>
            <a:r>
              <a:rPr lang="en-US" sz="1200" dirty="0"/>
              <a:t> [online]. San Francisco (CA): Wikimedia Foundation, 2001- [cit. 2014-04-26]. </a:t>
            </a:r>
            <a:r>
              <a:rPr lang="en-US" sz="1200" dirty="0" err="1"/>
              <a:t>Dostupné</a:t>
            </a:r>
            <a:r>
              <a:rPr lang="en-US" sz="1200" dirty="0"/>
              <a:t> </a:t>
            </a:r>
            <a:r>
              <a:rPr lang="en-US" sz="1200" dirty="0" smtClean="0"/>
              <a:t>z:</a:t>
            </a:r>
            <a:r>
              <a:rPr lang="cs-CZ" sz="1200" dirty="0"/>
              <a:t> </a:t>
            </a:r>
            <a:r>
              <a:rPr lang="en-US" sz="1200" dirty="0"/>
              <a:t>http://mdg.vsb.cz/jdolezal/Pgrafika/Prednaska/JazykSceny.php</a:t>
            </a:r>
            <a:endParaRPr lang="cs-CZ" sz="1200" dirty="0"/>
          </a:p>
        </p:txBody>
      </p:sp>
      <p:pic>
        <p:nvPicPr>
          <p:cNvPr id="17417" name="Picture 9" descr="POV-Ray a jeho souřadnicový systé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346" y="1492483"/>
            <a:ext cx="4241574" cy="353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3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72" y="162388"/>
            <a:ext cx="1457908" cy="671528"/>
          </a:xfrm>
          <a:prstGeom prst="rect">
            <a:avLst/>
          </a:prstGeom>
        </p:spPr>
      </p:pic>
      <p:cxnSp>
        <p:nvCxnSpPr>
          <p:cNvPr id="13" name="Přímá spojnice 12"/>
          <p:cNvCxnSpPr/>
          <p:nvPr/>
        </p:nvCxnSpPr>
        <p:spPr>
          <a:xfrm flipV="1">
            <a:off x="0" y="498152"/>
            <a:ext cx="7308304" cy="3725"/>
          </a:xfrm>
          <a:prstGeom prst="line">
            <a:avLst/>
          </a:prstGeom>
          <a:ln w="15875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59024" y="501877"/>
            <a:ext cx="8784976" cy="5508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 cap="all" spc="-8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/>
              <a:t>jazyk popisu scény v programu </a:t>
            </a:r>
            <a:r>
              <a:rPr lang="cs-CZ" sz="2800" dirty="0" err="1" smtClean="0"/>
              <a:t>pov-ray</a:t>
            </a:r>
            <a:endParaRPr lang="en-US" sz="2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84784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>
                <a:solidFill>
                  <a:srgbClr val="FF0000"/>
                </a:solidFill>
              </a:rPr>
              <a:t>Základní kostra scény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3200" dirty="0" smtClean="0"/>
              <a:t>kamera, která promítá scénu na svou obrazovku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3200" dirty="0" smtClean="0"/>
              <a:t>světlo (jedno nebo více, může být zhmotněno nějakým objektem) osvětlující objekty scény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3200" dirty="0" smtClean="0"/>
              <a:t>objekty, které tvoří scénu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1861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72" y="162388"/>
            <a:ext cx="1457908" cy="671528"/>
          </a:xfrm>
          <a:prstGeom prst="rect">
            <a:avLst/>
          </a:prstGeom>
        </p:spPr>
      </p:pic>
      <p:cxnSp>
        <p:nvCxnSpPr>
          <p:cNvPr id="13" name="Přímá spojnice 12"/>
          <p:cNvCxnSpPr/>
          <p:nvPr/>
        </p:nvCxnSpPr>
        <p:spPr>
          <a:xfrm flipV="1">
            <a:off x="0" y="498152"/>
            <a:ext cx="7308304" cy="3725"/>
          </a:xfrm>
          <a:prstGeom prst="line">
            <a:avLst/>
          </a:prstGeom>
          <a:ln w="15875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84784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354360" y="5829368"/>
            <a:ext cx="8435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Scéna programu POV-</a:t>
            </a:r>
            <a:r>
              <a:rPr lang="cs-CZ" dirty="0" err="1" smtClean="0"/>
              <a:t>Ray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dirty="0" smtClean="0"/>
              <a:t>Upraveno: POV-</a:t>
            </a:r>
            <a:r>
              <a:rPr lang="cs-CZ" sz="1200" dirty="0" err="1" smtClean="0"/>
              <a:t>Ray</a:t>
            </a:r>
            <a:r>
              <a:rPr lang="cs-CZ" sz="1200" dirty="0" smtClean="0"/>
              <a:t>. </a:t>
            </a:r>
            <a:r>
              <a:rPr lang="en-US" sz="1200" dirty="0" smtClean="0"/>
              <a:t>In: </a:t>
            </a:r>
            <a:r>
              <a:rPr lang="en-US" sz="1200" i="1" dirty="0" smtClean="0"/>
              <a:t>Wikipedia: the free encyclopedia</a:t>
            </a:r>
            <a:r>
              <a:rPr lang="en-US" sz="1200" dirty="0" smtClean="0"/>
              <a:t> [online]. San Francisco (CA): Wikimedia Foundation, 2001- [cit. 2014-04-26]. </a:t>
            </a:r>
            <a:r>
              <a:rPr lang="en-US" sz="1200" dirty="0" err="1" smtClean="0"/>
              <a:t>Dostupné</a:t>
            </a:r>
            <a:r>
              <a:rPr lang="en-US" sz="1200" dirty="0" smtClean="0"/>
              <a:t> z:</a:t>
            </a:r>
            <a:r>
              <a:rPr lang="cs-CZ" sz="1200" dirty="0" smtClean="0"/>
              <a:t> </a:t>
            </a:r>
            <a:r>
              <a:rPr lang="en-US" sz="1200" dirty="0" smtClean="0"/>
              <a:t>http://cs.wikipedia.org/wiki/POV-Ray#mediaviewer/Soubor:Utah_teapot.png</a:t>
            </a:r>
            <a:endParaRPr lang="cs-CZ" sz="1200" dirty="0"/>
          </a:p>
        </p:txBody>
      </p:sp>
      <p:pic>
        <p:nvPicPr>
          <p:cNvPr id="18436" name="Picture 4" descr="Ilustrační obrázek k metodě sledování paprsk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66" y="1052736"/>
            <a:ext cx="5472608" cy="410445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72" y="162388"/>
            <a:ext cx="1457908" cy="671528"/>
          </a:xfrm>
          <a:prstGeom prst="rect">
            <a:avLst/>
          </a:prstGeom>
        </p:spPr>
      </p:pic>
      <p:cxnSp>
        <p:nvCxnSpPr>
          <p:cNvPr id="13" name="Přímá spojnice 12"/>
          <p:cNvCxnSpPr/>
          <p:nvPr/>
        </p:nvCxnSpPr>
        <p:spPr>
          <a:xfrm flipV="1">
            <a:off x="0" y="498152"/>
            <a:ext cx="7308304" cy="3725"/>
          </a:xfrm>
          <a:prstGeom prst="line">
            <a:avLst/>
          </a:prstGeom>
          <a:ln w="15875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59024" y="501877"/>
            <a:ext cx="8784976" cy="5508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 cap="all" spc="-8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/>
              <a:t>jazyk popisu scény v programu </a:t>
            </a:r>
            <a:r>
              <a:rPr lang="cs-CZ" sz="2800" dirty="0" err="1" smtClean="0"/>
              <a:t>pov-ray</a:t>
            </a:r>
            <a:endParaRPr lang="en-US" sz="2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84784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>
                <a:solidFill>
                  <a:srgbClr val="FF0000"/>
                </a:solidFill>
              </a:rPr>
              <a:t>Transformace objektů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>
                <a:solidFill>
                  <a:srgbClr val="7030A0"/>
                </a:solidFill>
              </a:rPr>
              <a:t>translate</a:t>
            </a:r>
            <a:r>
              <a:rPr lang="cs-CZ" sz="3200" dirty="0"/>
              <a:t> </a:t>
            </a:r>
            <a:r>
              <a:rPr lang="cs-CZ" sz="3200" dirty="0">
                <a:solidFill>
                  <a:srgbClr val="FF0000"/>
                </a:solidFill>
              </a:rPr>
              <a:t>&lt;</a:t>
            </a:r>
            <a:r>
              <a:rPr lang="cs-CZ" sz="3200" dirty="0" err="1">
                <a:solidFill>
                  <a:schemeClr val="accent5">
                    <a:lumMod val="75000"/>
                  </a:schemeClr>
                </a:solidFill>
              </a:rPr>
              <a:t>a,b,c</a:t>
            </a:r>
            <a:r>
              <a:rPr lang="cs-CZ" sz="3200" dirty="0">
                <a:solidFill>
                  <a:srgbClr val="FF0000"/>
                </a:solidFill>
              </a:rPr>
              <a:t>&gt;</a:t>
            </a:r>
            <a:r>
              <a:rPr lang="cs-CZ" sz="3200" dirty="0"/>
              <a:t> ... posunutí o vektor &lt;</a:t>
            </a:r>
            <a:r>
              <a:rPr lang="cs-CZ" sz="3200" dirty="0" err="1"/>
              <a:t>a,b,c</a:t>
            </a:r>
            <a:r>
              <a:rPr lang="cs-CZ" sz="3200" dirty="0"/>
              <a:t>&gt;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>
                <a:solidFill>
                  <a:srgbClr val="7030A0"/>
                </a:solidFill>
              </a:rPr>
              <a:t>scale</a:t>
            </a:r>
            <a:r>
              <a:rPr lang="cs-CZ" sz="3200" dirty="0">
                <a:solidFill>
                  <a:srgbClr val="7030A0"/>
                </a:solidFill>
              </a:rPr>
              <a:t> </a:t>
            </a:r>
            <a:r>
              <a:rPr lang="cs-CZ" sz="3200" dirty="0">
                <a:solidFill>
                  <a:srgbClr val="FF0000"/>
                </a:solidFill>
              </a:rPr>
              <a:t>&lt;</a:t>
            </a:r>
            <a:r>
              <a:rPr lang="cs-CZ" sz="3200" dirty="0" err="1">
                <a:solidFill>
                  <a:schemeClr val="accent5">
                    <a:lumMod val="75000"/>
                  </a:schemeClr>
                </a:solidFill>
              </a:rPr>
              <a:t>a,b,c</a:t>
            </a:r>
            <a:r>
              <a:rPr lang="cs-CZ" sz="3200" dirty="0">
                <a:solidFill>
                  <a:srgbClr val="FF0000"/>
                </a:solidFill>
              </a:rPr>
              <a:t>&gt;</a:t>
            </a:r>
            <a:r>
              <a:rPr lang="cs-CZ" sz="3200" dirty="0"/>
              <a:t> ... změna měřítka a-krát, b-krát, c-krát v ose </a:t>
            </a:r>
            <a:r>
              <a:rPr lang="cs-CZ" sz="3200" i="1" dirty="0" err="1"/>
              <a:t>x,y,z</a:t>
            </a:r>
            <a:r>
              <a:rPr lang="cs-CZ" sz="3200" dirty="0"/>
              <a:t>; místo zadané 0 je brána 1; scale0.5 tedy znamená zmenšení všech souřadnic na polovinu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>
                <a:solidFill>
                  <a:srgbClr val="7030A0"/>
                </a:solidFill>
              </a:rPr>
              <a:t>rotate</a:t>
            </a:r>
            <a:r>
              <a:rPr lang="cs-CZ" sz="3200" dirty="0"/>
              <a:t> </a:t>
            </a:r>
            <a:r>
              <a:rPr lang="cs-CZ" sz="3200" dirty="0">
                <a:solidFill>
                  <a:srgbClr val="FF0000"/>
                </a:solidFill>
              </a:rPr>
              <a:t>&lt;</a:t>
            </a:r>
            <a:r>
              <a:rPr lang="cs-CZ" sz="3200" dirty="0" err="1">
                <a:solidFill>
                  <a:schemeClr val="accent5">
                    <a:lumMod val="75000"/>
                  </a:schemeClr>
                </a:solidFill>
              </a:rPr>
              <a:t>a,b,c</a:t>
            </a:r>
            <a:r>
              <a:rPr lang="cs-CZ" sz="3200" dirty="0">
                <a:solidFill>
                  <a:srgbClr val="FF0000"/>
                </a:solidFill>
              </a:rPr>
              <a:t>&gt;</a:t>
            </a:r>
            <a:r>
              <a:rPr lang="cs-CZ" sz="3200" dirty="0"/>
              <a:t> ... otočení kolem os </a:t>
            </a:r>
            <a:r>
              <a:rPr lang="cs-CZ" sz="3200" i="1" dirty="0" err="1"/>
              <a:t>x,y,z</a:t>
            </a:r>
            <a:r>
              <a:rPr lang="cs-CZ" sz="3200" dirty="0"/>
              <a:t> (v tomto pořadí) o </a:t>
            </a:r>
            <a:r>
              <a:rPr lang="cs-CZ" sz="3200" dirty="0" err="1"/>
              <a:t>a,b,c</a:t>
            </a:r>
            <a:r>
              <a:rPr lang="cs-CZ" sz="3200" dirty="0"/>
              <a:t> stupňů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8246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72" y="162388"/>
            <a:ext cx="1457908" cy="671528"/>
          </a:xfrm>
          <a:prstGeom prst="rect">
            <a:avLst/>
          </a:prstGeom>
        </p:spPr>
      </p:pic>
      <p:cxnSp>
        <p:nvCxnSpPr>
          <p:cNvPr id="13" name="Přímá spojnice 12"/>
          <p:cNvCxnSpPr/>
          <p:nvPr/>
        </p:nvCxnSpPr>
        <p:spPr>
          <a:xfrm flipV="1">
            <a:off x="0" y="498152"/>
            <a:ext cx="7308304" cy="3725"/>
          </a:xfrm>
          <a:prstGeom prst="line">
            <a:avLst/>
          </a:prstGeom>
          <a:ln w="15875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59024" y="501877"/>
            <a:ext cx="8784976" cy="5508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 cap="all" spc="-8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/>
              <a:t>jazyk popisu scény v programu </a:t>
            </a:r>
            <a:r>
              <a:rPr lang="cs-CZ" sz="2800" dirty="0" err="1" smtClean="0"/>
              <a:t>pov-ray</a:t>
            </a:r>
            <a:endParaRPr lang="en-US" sz="2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484784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>
                <a:solidFill>
                  <a:srgbClr val="FF0000"/>
                </a:solidFill>
              </a:rPr>
              <a:t>Vzhled objektů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definován klíčovým slovem </a:t>
            </a:r>
            <a:r>
              <a:rPr lang="cs-CZ" sz="3200" dirty="0" err="1">
                <a:solidFill>
                  <a:srgbClr val="7030A0"/>
                </a:solidFill>
              </a:rPr>
              <a:t>texture</a:t>
            </a:r>
            <a:r>
              <a:rPr lang="cs-CZ" sz="3200" dirty="0">
                <a:solidFill>
                  <a:srgbClr val="7030A0"/>
                </a:solidFill>
              </a:rPr>
              <a:t> </a:t>
            </a:r>
            <a:r>
              <a:rPr lang="cs-CZ" sz="3200" dirty="0"/>
              <a:t>(lze vynechat)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složen ze tří částí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7030A0"/>
                </a:solidFill>
              </a:rPr>
              <a:t>pigment</a:t>
            </a:r>
            <a:r>
              <a:rPr lang="cs-CZ" sz="3200" dirty="0"/>
              <a:t> ... definice barevné vizáže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 err="1">
                <a:solidFill>
                  <a:srgbClr val="7030A0"/>
                </a:solidFill>
              </a:rPr>
              <a:t>normal</a:t>
            </a:r>
            <a:r>
              <a:rPr lang="cs-CZ" sz="3200" dirty="0"/>
              <a:t> ... simulace nerovností povrchu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 err="1">
                <a:solidFill>
                  <a:srgbClr val="7030A0"/>
                </a:solidFill>
              </a:rPr>
              <a:t>finish</a:t>
            </a:r>
            <a:r>
              <a:rPr lang="cs-CZ" sz="3200" dirty="0"/>
              <a:t> ... výsledné vlastnosti povrchu (odrazivost, lom světla apod.)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3200" b="1" dirty="0" smtClean="0">
              <a:solidFill>
                <a:srgbClr val="FF0000"/>
              </a:solidFill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5309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72" y="162388"/>
            <a:ext cx="1457908" cy="671528"/>
          </a:xfrm>
          <a:prstGeom prst="rect">
            <a:avLst/>
          </a:prstGeom>
        </p:spPr>
      </p:pic>
      <p:cxnSp>
        <p:nvCxnSpPr>
          <p:cNvPr id="13" name="Přímá spojnice 12"/>
          <p:cNvCxnSpPr/>
          <p:nvPr/>
        </p:nvCxnSpPr>
        <p:spPr>
          <a:xfrm flipV="1">
            <a:off x="0" y="498152"/>
            <a:ext cx="7308304" cy="3725"/>
          </a:xfrm>
          <a:prstGeom prst="line">
            <a:avLst/>
          </a:prstGeom>
          <a:ln w="15875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3761" y="1567967"/>
            <a:ext cx="8229600" cy="4885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kumimoji="0" lang="cs-CZ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7504" y="501877"/>
            <a:ext cx="8784976" cy="5508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 cap="all" spc="-8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 smtClean="0"/>
              <a:t> Opakování</a:t>
            </a:r>
            <a:endParaRPr lang="en-US" sz="28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56161" y="1720367"/>
            <a:ext cx="8229600" cy="4885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 smtClean="0"/>
              <a:t>Co znamená příkaz </a:t>
            </a:r>
            <a:r>
              <a:rPr lang="cs-CZ" sz="3200" dirty="0" err="1" smtClean="0"/>
              <a:t>translate</a:t>
            </a:r>
            <a:r>
              <a:rPr lang="cs-CZ" sz="3200" dirty="0" smtClean="0"/>
              <a:t>?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 smtClean="0"/>
              <a:t>Co znamená příkaz </a:t>
            </a:r>
            <a:r>
              <a:rPr lang="cs-CZ" sz="3200" dirty="0" err="1" smtClean="0"/>
              <a:t>rotate</a:t>
            </a:r>
            <a:r>
              <a:rPr lang="cs-CZ" sz="3200" dirty="0" smtClean="0"/>
              <a:t>?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8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- šablona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ACF8972FFB2BE49A6EFB02F08532ADA" ma:contentTypeVersion="9" ma:contentTypeDescription="Vytvoří nový dokument" ma:contentTypeScope="" ma:versionID="2fa1cc4003e7df375ed0032e15434409">
  <xsd:schema xmlns:xsd="http://www.w3.org/2001/XMLSchema" xmlns:xs="http://www.w3.org/2001/XMLSchema" xmlns:p="http://schemas.microsoft.com/office/2006/metadata/properties" xmlns:ns1="http://schemas.microsoft.com/sharepoint/v3" xmlns:ns2="72b3e366-8b20-46b7-a4a4-5719457700f9" targetNamespace="http://schemas.microsoft.com/office/2006/metadata/properties" ma:root="true" ma:fieldsID="a83c496e326a3b9aa2beeacfd69be521" ns1:_="" ns2:_="">
    <xsd:import namespace="http://schemas.microsoft.com/sharepoint/v3"/>
    <xsd:import namespace="72b3e366-8b20-46b7-a4a4-5719457700f9"/>
    <xsd:element name="properties">
      <xsd:complexType>
        <xsd:sequence>
          <xsd:element name="documentManagement">
            <xsd:complexType>
              <xsd:all>
                <xsd:element ref="ns2:N_x00e1_zev_x0020__x0161_koly"/>
                <xsd:element ref="ns2:Autor_dok"/>
                <xsd:element ref="ns2:Anotace" minOccurs="0"/>
                <xsd:element ref="ns2:vzd_obl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5" nillable="true" ma:displayName="Hodnocení (0–5)" ma:decimals="2" ma:description="Průměrná hodnota všech odeslaných hodnocení" ma:internalName="AverageRating" ma:readOnly="true">
      <xsd:simpleType>
        <xsd:restriction base="dms:Number"/>
      </xsd:simpleType>
    </xsd:element>
    <xsd:element name="RatingCount" ma:index="6" nillable="true" ma:displayName="Počet hodnocení" ma:decimals="0" ma:description="Počet odeslaných hodnocení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3e366-8b20-46b7-a4a4-5719457700f9" elementFormDefault="qualified">
    <xsd:import namespace="http://schemas.microsoft.com/office/2006/documentManagement/types"/>
    <xsd:import namespace="http://schemas.microsoft.com/office/infopath/2007/PartnerControls"/>
    <xsd:element name="N_x00e1_zev_x0020__x0161_koly" ma:index="1" ma:displayName="Název školy" ma:list="{3847bbe2-7016-4427-ba7a-fad2876e259a}" ma:internalName="N_x00e1_zev_x0020__x0161_koly" ma:showField="Title">
      <xsd:simpleType>
        <xsd:restriction base="dms:Lookup"/>
      </xsd:simpleType>
    </xsd:element>
    <xsd:element name="Autor_dok" ma:index="2" ma:displayName="Autor dokumentu" ma:description="Jméno a přijmení autora vkládaného dokumentu" ma:internalName="Autor_dok">
      <xsd:simpleType>
        <xsd:restriction base="dms:Text">
          <xsd:maxLength value="100"/>
        </xsd:restriction>
      </xsd:simpleType>
    </xsd:element>
    <xsd:element name="Anotace" ma:index="3" nillable="true" ma:displayName="Anotace" ma:internalName="Anotace">
      <xsd:simpleType>
        <xsd:restriction base="dms:Note">
          <xsd:maxLength value="255"/>
        </xsd:restriction>
      </xsd:simpleType>
    </xsd:element>
    <xsd:element name="vzd_obl" ma:index="4" ma:displayName="Oblast vzdělávání" ma:list="{1effb924-68fe-439a-b1a8-971ed2c27cda}" ma:internalName="vzd_obl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Typ obsahu"/>
        <xsd:element ref="dc:title" minOccurs="0" maxOccurs="1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zd_obl xmlns="72b3e366-8b20-46b7-a4a4-5719457700f9">8</vzd_obl>
    <Anotace xmlns="72b3e366-8b20-46b7-a4a4-5719457700f9">Šablona pro DUM - powerpoint</Anotace>
    <Autor_dok xmlns="72b3e366-8b20-46b7-a4a4-5719457700f9">Aleš Skopalík</Autor_dok>
    <N_x00e1_zev_x0020__x0161_koly xmlns="72b3e366-8b20-46b7-a4a4-5719457700f9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908A78-E499-44AF-8167-91D613F567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2b3e366-8b20-46b7-a4a4-5719457700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F84A78-C2EE-46E7-979E-956CF5988791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72b3e366-8b20-46b7-a4a4-5719457700f9"/>
    <ds:schemaRef ds:uri="http://schemas.microsoft.com/office/infopath/2007/PartnerControls"/>
    <ds:schemaRef ds:uri="http://schemas.microsoft.com/sharepoint/v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F6F8A46-C2BE-4FDE-AC5E-3E37EE8774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- šablona (1)</Template>
  <TotalTime>5322</TotalTime>
  <Words>384</Words>
  <Application>Microsoft Office PowerPoint</Application>
  <PresentationFormat>Předvádění na obrazovce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Powerpoint - šablona (1)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137</cp:revision>
  <cp:lastPrinted>2012-05-23T08:18:30Z</cp:lastPrinted>
  <dcterms:created xsi:type="dcterms:W3CDTF">2013-09-15T12:08:22Z</dcterms:created>
  <dcterms:modified xsi:type="dcterms:W3CDTF">2014-04-28T05:19:51Z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0x0101000ACF8972FFB2BE49A6EFB02F08532ADA</vt:lpwstr>
  </property>
</Properties>
</file>